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542" r:id="rId2"/>
    <p:sldId id="540" r:id="rId3"/>
    <p:sldId id="559" r:id="rId4"/>
    <p:sldId id="541" r:id="rId5"/>
    <p:sldId id="558" r:id="rId6"/>
    <p:sldId id="588" r:id="rId7"/>
    <p:sldId id="492" r:id="rId8"/>
    <p:sldId id="493" r:id="rId9"/>
    <p:sldId id="495" r:id="rId10"/>
    <p:sldId id="467" r:id="rId11"/>
    <p:sldId id="543" r:id="rId12"/>
    <p:sldId id="553" r:id="rId13"/>
    <p:sldId id="496" r:id="rId14"/>
    <p:sldId id="497" r:id="rId15"/>
    <p:sldId id="499" r:id="rId16"/>
    <p:sldId id="498" r:id="rId17"/>
    <p:sldId id="468" r:id="rId18"/>
    <p:sldId id="511" r:id="rId19"/>
    <p:sldId id="513" r:id="rId20"/>
    <p:sldId id="555" r:id="rId21"/>
    <p:sldId id="554" r:id="rId22"/>
    <p:sldId id="556" r:id="rId23"/>
    <p:sldId id="509" r:id="rId24"/>
    <p:sldId id="550" r:id="rId25"/>
    <p:sldId id="557" r:id="rId26"/>
    <p:sldId id="604" r:id="rId27"/>
  </p:sldIdLst>
  <p:sldSz cx="9144000" cy="5143500" type="screen16x9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9C23"/>
    <a:srgbClr val="33CC33"/>
    <a:srgbClr val="0AC22D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10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5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938" y="-84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AppData\Local\Microsoft\Windows\Temporary%20Internet%20Files\Content.Outlook\OEE4DB28\&#1082;%20&#1087;&#1088;&#1077;&#1079;&#1077;&#1085;&#1090;&#1072;&#1094;&#1080;&#1080;%20&#1076;&#1080;&#1072;&#1075;&#1088;&#1072;&#1084;&#1084;&#1099;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327480455317414"/>
          <c:y val="0.11523122740970509"/>
          <c:w val="0.65291577189214989"/>
          <c:h val="0.453134848042984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'6 слайд вар 4'!$A$10</c:f>
              <c:strCache>
                <c:ptCount val="1"/>
                <c:pt idx="0">
                  <c:v>Итого оказанных услуг (млн)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2.7777777777777776E-2"/>
                  <c:y val="-1.920768065239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22222222222223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555555555555659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 baseline="0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'6 слайд вар 4'!$B$9:$F$9</c:f>
              <c:strCach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план на
2014</c:v>
                </c:pt>
              </c:strCache>
            </c:strRef>
          </c:cat>
          <c:val>
            <c:numRef>
              <c:f>'6 слайд вар 4'!$B$10:$F$10</c:f>
              <c:numCache>
                <c:formatCode>0.0</c:formatCode>
                <c:ptCount val="5"/>
                <c:pt idx="0">
                  <c:v>0.70082100000000003</c:v>
                </c:pt>
                <c:pt idx="1">
                  <c:v>10.64259</c:v>
                </c:pt>
                <c:pt idx="2">
                  <c:v>16.316088999999998</c:v>
                </c:pt>
                <c:pt idx="3">
                  <c:v>25.8</c:v>
                </c:pt>
                <c:pt idx="4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9627392"/>
        <c:axId val="79628928"/>
        <c:axId val="0"/>
      </c:bar3DChart>
      <c:catAx>
        <c:axId val="7962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 i="0" baseline="0">
                <a:solidFill>
                  <a:sysClr val="windowText" lastClr="000000"/>
                </a:solidFill>
              </a:defRPr>
            </a:pPr>
            <a:endParaRPr lang="ru-RU"/>
          </a:p>
        </c:txPr>
        <c:crossAx val="79628928"/>
        <c:crosses val="autoZero"/>
        <c:auto val="1"/>
        <c:lblAlgn val="ctr"/>
        <c:lblOffset val="100"/>
        <c:noMultiLvlLbl val="0"/>
      </c:catAx>
      <c:valAx>
        <c:axId val="7962892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62739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B25FB30-82B1-4623-AA00-8B5030A077E2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B6E40E65-32AD-4249-9AFA-F82338B77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81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2350DD31-D9E5-47A8-9412-A25338162D79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14CD6708-B65A-46F9-ADCA-4B0F2A3DB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888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A310FA6D-0C43-4ACD-A1FA-CA39DED32FAA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712AC58F-DF7F-4A62-9258-0125A6FA0671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66B4D993-71C1-4581-A30C-34C9BCD23F46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186489E9-18C7-4E8F-A0EC-D41F390F6EB0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56AA5DAF-6415-4065-951F-D5DEF2A38B6C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2D2DD8E3-509D-4177-9CA3-E9C65BB52B7F}" type="slidenum">
              <a:rPr lang="ru-RU" altLang="ru-RU"/>
              <a:pPr eaLnBrk="1" hangingPunct="1"/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smtClean="0">
              <a:cs typeface="Arial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61585225-B047-48B5-BA88-20156DE423B0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F99B52B-A96C-4905-BEA8-901837D3E622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55549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FE341FA-D370-40DC-A81D-8288D996FDDA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81B77035-3636-401A-8766-925C0DA72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419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 latinLnBrk="0">
              <a:defRPr lang="ru-RU"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8BDC08A-5D63-4987-80B5-B89AE4ACACD2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299690D-1A1F-4DF4-AFA5-610068994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65215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7693FD7-3ADA-46C7-BFF4-6E7D24B47D50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C5A8D8C-ABBB-4142-AB3D-3D5B6F83E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70941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latinLnBrk="0">
              <a:defRPr lang="ru-RU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7FAEEBE-4212-4B89-BE4B-FB129CA5AC5C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06A0F1-AEDC-4468-8A94-404D47D7F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331415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BF6461F7-33E7-496D-ACD7-B9FF2D42B35F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E7BC321-7636-419F-9E67-108477BF1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87388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DACB0A5-F0F1-428C-BE46-A8B0BFDDE3BC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17ADB59C-65A2-40CE-913F-80BFEFC3A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18793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 latinLnBrk="0">
              <a:defRPr lang="ru-RU" sz="3200"/>
            </a:lvl1pPr>
            <a:lvl2pPr latinLnBrk="0">
              <a:defRPr lang="ru-RU" sz="2800"/>
            </a:lvl2pPr>
            <a:lvl3pPr latinLnBrk="0">
              <a:defRPr lang="ru-RU" sz="2400"/>
            </a:lvl3pPr>
            <a:lvl4pPr latinLnBrk="0">
              <a:defRPr lang="ru-RU" sz="2000"/>
            </a:lvl4pPr>
            <a:lvl5pPr latinLnBrk="0">
              <a:defRPr lang="ru-RU" sz="2000"/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BBAC86D-7056-4215-A2AF-CE9EAB04A92A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8C8D6B6-1790-4475-8FC0-B5D9D7D69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332455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3200"/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3A8E0B0E-A5C8-4915-A1FA-BA439B0665A0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D042D1D-F86B-4E5A-A8EA-22B087508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79339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7E6FE1A-57B1-4AB5-8C32-82026802B257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3E119B-43E2-4D53-BD60-C4308A4BE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670387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49B7657-076E-4021-895F-FFE8F14CFD55}" type="datetimeFigureOut">
              <a:rPr lang="ru-RU"/>
              <a:pPr>
                <a:defRPr/>
              </a:pPr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B2FD39E-3110-429B-A87B-6E9D6D896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978295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42"/>
          <a:stretch>
            <a:fillRect/>
          </a:stretch>
        </p:blipFill>
        <p:spPr bwMode="auto">
          <a:xfrm>
            <a:off x="0" y="0"/>
            <a:ext cx="9144000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0" y="-4763"/>
            <a:ext cx="9144000" cy="4246563"/>
          </a:xfrm>
          <a:prstGeom prst="rect">
            <a:avLst/>
          </a:prstGeom>
          <a:gradFill rotWithShape="1">
            <a:gsLst>
              <a:gs pos="0">
                <a:schemeClr val="bg1">
                  <a:alpha val="64998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 anchor="ctr"/>
          <a:lstStyle>
            <a:lvl1pPr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54146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541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3000"/>
          </a:p>
        </p:txBody>
      </p:sp>
      <p:pic>
        <p:nvPicPr>
          <p:cNvPr id="1028" name="Рисунок 4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629150"/>
            <a:ext cx="13684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4" r:id="rId1"/>
    <p:sldLayoutId id="2147485385" r:id="rId2"/>
    <p:sldLayoutId id="2147485386" r:id="rId3"/>
    <p:sldLayoutId id="2147485387" r:id="rId4"/>
    <p:sldLayoutId id="2147485388" r:id="rId5"/>
    <p:sldLayoutId id="2147485389" r:id="rId6"/>
    <p:sldLayoutId id="2147485390" r:id="rId7"/>
    <p:sldLayoutId id="2147485391" r:id="rId8"/>
    <p:sldLayoutId id="2147485392" r:id="rId9"/>
    <p:sldLayoutId id="2147485393" r:id="rId10"/>
    <p:sldLayoutId id="2147485394" r:id="rId11"/>
  </p:sldLayoutIdLst>
  <p:transition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lang="ru-RU" sz="4400" kern="1200">
          <a:solidFill>
            <a:schemeClr val="tx1"/>
          </a:solidFill>
          <a:latin typeface="+mj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lang="ru-RU" sz="32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lang="ru-RU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lang="ru-RU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lang="ru-RU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lang="ru-RU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lugi.tatarstan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685925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ИНФОРМАЦИОННЫЕ ТЕХНОЛОГИИ</a:t>
            </a:r>
            <a:br>
              <a:rPr kumimoji="0"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kumimoji="0"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 ПОВЫШЕНИЯ КАЧЕСТВА</a:t>
            </a:r>
            <a:br>
              <a:rPr kumimoji="0"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kumimoji="0"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ЖИЗНИ НАШИХ ГРАЖДАН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>
            <a:spLocks noChangeArrowheads="1"/>
          </p:cNvSpPr>
          <p:nvPr/>
        </p:nvSpPr>
        <p:spPr bwMode="auto">
          <a:xfrm>
            <a:off x="6740525" y="223838"/>
            <a:ext cx="2308225" cy="2308225"/>
          </a:xfrm>
          <a:prstGeom prst="ellipse">
            <a:avLst/>
          </a:prstGeom>
          <a:solidFill>
            <a:schemeClr val="bg1">
              <a:alpha val="5882"/>
            </a:schemeClr>
          </a:solidFill>
          <a:ln w="31750" cap="rnd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339" name="Picture 21" descr="C:\Users\Райнур Харисович\Desktop\12321312.png"/>
          <p:cNvSpPr>
            <a:spLocks noChangeAspect="1" noChangeArrowheads="1"/>
          </p:cNvSpPr>
          <p:nvPr/>
        </p:nvSpPr>
        <p:spPr bwMode="auto">
          <a:xfrm>
            <a:off x="7743825" y="258763"/>
            <a:ext cx="985838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Овал 6"/>
          <p:cNvSpPr>
            <a:spLocks noChangeArrowheads="1"/>
          </p:cNvSpPr>
          <p:nvPr/>
        </p:nvSpPr>
        <p:spPr bwMode="auto">
          <a:xfrm>
            <a:off x="444500" y="452438"/>
            <a:ext cx="1989138" cy="1989137"/>
          </a:xfrm>
          <a:prstGeom prst="ellipse">
            <a:avLst/>
          </a:prstGeom>
          <a:solidFill>
            <a:schemeClr val="bg1">
              <a:alpha val="5882"/>
            </a:schemeClr>
          </a:solidFill>
          <a:ln w="31750" cap="rnd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14341" name="Picture 2" descr="http://www.crepedroid.org/images/peopl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361950"/>
            <a:ext cx="24003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37"/>
          <p:cNvSpPr txBox="1">
            <a:spLocks noChangeArrowheads="1"/>
          </p:cNvSpPr>
          <p:nvPr/>
        </p:nvSpPr>
        <p:spPr bwMode="auto">
          <a:xfrm>
            <a:off x="6705600" y="2443163"/>
            <a:ext cx="25320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b="1">
                <a:solidFill>
                  <a:srgbClr val="C00000"/>
                </a:solidFill>
              </a:rPr>
              <a:t>Инфоматы – </a:t>
            </a:r>
            <a:br>
              <a:rPr lang="ru-RU" altLang="ru-RU" sz="1600" b="1">
                <a:solidFill>
                  <a:srgbClr val="C00000"/>
                </a:solidFill>
              </a:rPr>
            </a:br>
            <a:r>
              <a:rPr lang="ru-RU" altLang="ru-RU" sz="1600" b="1">
                <a:solidFill>
                  <a:srgbClr val="C00000"/>
                </a:solidFill>
              </a:rPr>
              <a:t>терминалы получения электронных услуг</a:t>
            </a:r>
          </a:p>
        </p:txBody>
      </p:sp>
      <p:sp>
        <p:nvSpPr>
          <p:cNvPr id="16390" name="TextBox 29"/>
          <p:cNvSpPr txBox="1">
            <a:spLocks noChangeArrowheads="1"/>
          </p:cNvSpPr>
          <p:nvPr/>
        </p:nvSpPr>
        <p:spPr bwMode="auto">
          <a:xfrm>
            <a:off x="6723063" y="3189288"/>
            <a:ext cx="2362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sz="1600" b="1" dirty="0" smtClean="0">
                <a:solidFill>
                  <a:schemeClr val="tx2">
                    <a:lumMod val="75000"/>
                  </a:schemeClr>
                </a:solidFill>
              </a:rPr>
              <a:t>В местах массового пребывания людей на территории</a:t>
            </a:r>
            <a:r>
              <a:rPr kumimoji="0" lang="en-US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kumimoji="0" lang="ru-RU" sz="1600" b="1" dirty="0" smtClean="0">
                <a:solidFill>
                  <a:schemeClr val="tx2">
                    <a:lumMod val="75000"/>
                  </a:schemeClr>
                </a:solidFill>
              </a:rPr>
              <a:t>Татарстана </a:t>
            </a:r>
          </a:p>
        </p:txBody>
      </p:sp>
      <p:sp>
        <p:nvSpPr>
          <p:cNvPr id="16391" name="TextBox 33"/>
          <p:cNvSpPr txBox="1">
            <a:spLocks noChangeArrowheads="1"/>
          </p:cNvSpPr>
          <p:nvPr/>
        </p:nvSpPr>
        <p:spPr bwMode="auto">
          <a:xfrm>
            <a:off x="347663" y="3255963"/>
            <a:ext cx="2085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kumimoji="0" lang="ru-RU" sz="1600" b="1" dirty="0" smtClean="0">
                <a:solidFill>
                  <a:schemeClr val="tx2">
                    <a:lumMod val="75000"/>
                  </a:schemeClr>
                </a:solidFill>
              </a:rPr>
              <a:t>Доступно каждому сотовому абоненту</a:t>
            </a:r>
          </a:p>
        </p:txBody>
      </p:sp>
      <p:grpSp>
        <p:nvGrpSpPr>
          <p:cNvPr id="14345" name="Группа 1"/>
          <p:cNvGrpSpPr>
            <a:grpSpLocks/>
          </p:cNvGrpSpPr>
          <p:nvPr/>
        </p:nvGrpSpPr>
        <p:grpSpPr bwMode="auto">
          <a:xfrm>
            <a:off x="2819400" y="895350"/>
            <a:ext cx="3352800" cy="3251200"/>
            <a:chOff x="2819400" y="1381125"/>
            <a:chExt cx="3352800" cy="3250969"/>
          </a:xfrm>
        </p:grpSpPr>
        <p:sp>
          <p:nvSpPr>
            <p:cNvPr id="13" name="Овал 12"/>
            <p:cNvSpPr>
              <a:spLocks noChangeArrowheads="1"/>
            </p:cNvSpPr>
            <p:nvPr/>
          </p:nvSpPr>
          <p:spPr bwMode="auto">
            <a:xfrm>
              <a:off x="3255963" y="1381125"/>
              <a:ext cx="1989137" cy="1988997"/>
            </a:xfrm>
            <a:prstGeom prst="ellipse">
              <a:avLst/>
            </a:prstGeom>
            <a:solidFill>
              <a:schemeClr val="bg1">
                <a:alpha val="5882"/>
              </a:schemeClr>
            </a:solidFill>
            <a:ln w="31750" cap="rnd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pic>
          <p:nvPicPr>
            <p:cNvPr id="1435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6363" y="1414462"/>
              <a:ext cx="2255837" cy="2554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9" name="TextBox 43"/>
            <p:cNvSpPr txBox="1">
              <a:spLocks noChangeArrowheads="1"/>
            </p:cNvSpPr>
            <p:nvPr/>
          </p:nvSpPr>
          <p:spPr bwMode="auto">
            <a:xfrm>
              <a:off x="3184525" y="3317737"/>
              <a:ext cx="2552700" cy="830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/>
              <a:r>
                <a:rPr lang="ru-RU" altLang="ru-RU" sz="1600" b="1">
                  <a:solidFill>
                    <a:srgbClr val="C00000"/>
                  </a:solidFill>
                </a:rPr>
                <a:t>Портал государственных </a:t>
              </a:r>
              <a:br>
                <a:rPr lang="ru-RU" altLang="ru-RU" sz="1600" b="1">
                  <a:solidFill>
                    <a:srgbClr val="C00000"/>
                  </a:solidFill>
                </a:rPr>
              </a:br>
              <a:r>
                <a:rPr lang="ru-RU" altLang="ru-RU" sz="1600" b="1">
                  <a:solidFill>
                    <a:srgbClr val="C00000"/>
                  </a:solidFill>
                </a:rPr>
                <a:t>и муниципальных услуг</a:t>
              </a:r>
            </a:p>
            <a:p>
              <a:pPr algn="r" eaLnBrk="1" hangingPunct="1"/>
              <a:r>
                <a:rPr lang="en-US" altLang="ru-RU" sz="1600" b="1">
                  <a:solidFill>
                    <a:srgbClr val="C00000"/>
                  </a:solidFill>
                </a:rPr>
                <a:t>uslugi.tatarstan.ru</a:t>
              </a:r>
              <a:endParaRPr lang="ru-RU" altLang="ru-RU" sz="1600" b="1">
                <a:solidFill>
                  <a:srgbClr val="C00000"/>
                </a:solidFill>
              </a:endParaRPr>
            </a:p>
          </p:txBody>
        </p:sp>
        <p:sp>
          <p:nvSpPr>
            <p:cNvPr id="16407" name="TextBox 32"/>
            <p:cNvSpPr txBox="1">
              <a:spLocks noChangeArrowheads="1"/>
            </p:cNvSpPr>
            <p:nvPr/>
          </p:nvSpPr>
          <p:spPr bwMode="auto">
            <a:xfrm>
              <a:off x="2819400" y="4047936"/>
              <a:ext cx="2916238" cy="584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defRPr/>
              </a:pPr>
              <a:r>
                <a:rPr kumimoji="0" lang="ru-RU" sz="1600" b="1" dirty="0" smtClean="0">
                  <a:solidFill>
                    <a:schemeClr val="tx2">
                      <a:lumMod val="75000"/>
                    </a:schemeClr>
                  </a:solidFill>
                </a:rPr>
                <a:t>97,9 млн. страниц просматривается ежемесячно</a:t>
              </a:r>
            </a:p>
          </p:txBody>
        </p:sp>
      </p:grpSp>
      <p:grpSp>
        <p:nvGrpSpPr>
          <p:cNvPr id="14346" name="Группа 8"/>
          <p:cNvGrpSpPr>
            <a:grpSpLocks/>
          </p:cNvGrpSpPr>
          <p:nvPr/>
        </p:nvGrpSpPr>
        <p:grpSpPr bwMode="auto">
          <a:xfrm>
            <a:off x="1588" y="3738563"/>
            <a:ext cx="10347325" cy="1446212"/>
            <a:chOff x="255318" y="4027077"/>
            <a:chExt cx="10091451" cy="2558077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255318" y="4658874"/>
              <a:ext cx="8917882" cy="173814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075081" y="4027077"/>
              <a:ext cx="1854462" cy="2558077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solidFill>
                    <a:srgbClr val="C00000"/>
                  </a:solidFill>
                </a:rPr>
                <a:t>185</a:t>
              </a:r>
            </a:p>
          </p:txBody>
        </p:sp>
        <p:sp>
          <p:nvSpPr>
            <p:cNvPr id="14356" name="Прямоугольник 5"/>
            <p:cNvSpPr>
              <a:spLocks noChangeArrowheads="1"/>
            </p:cNvSpPr>
            <p:nvPr/>
          </p:nvSpPr>
          <p:spPr bwMode="auto">
            <a:xfrm>
              <a:off x="2913652" y="4891130"/>
              <a:ext cx="7433117" cy="125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4000" b="1">
                  <a:solidFill>
                    <a:srgbClr val="C00000"/>
                  </a:solidFill>
                </a:rPr>
                <a:t>электронных услуг</a:t>
              </a:r>
            </a:p>
          </p:txBody>
        </p:sp>
      </p:grpSp>
      <p:sp>
        <p:nvSpPr>
          <p:cNvPr id="14347" name="TextBox 13"/>
          <p:cNvSpPr txBox="1">
            <a:spLocks noChangeArrowheads="1"/>
          </p:cNvSpPr>
          <p:nvPr/>
        </p:nvSpPr>
        <p:spPr bwMode="auto">
          <a:xfrm>
            <a:off x="582613" y="2439988"/>
            <a:ext cx="1498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600" b="1">
                <a:solidFill>
                  <a:srgbClr val="C00000"/>
                </a:solidFill>
              </a:rPr>
              <a:t>Мобильное</a:t>
            </a:r>
            <a:r>
              <a:rPr lang="ru-RU" altLang="ru-RU" sz="1600" b="1">
                <a:solidFill>
                  <a:srgbClr val="800000"/>
                </a:solidFill>
                <a:latin typeface="Corbel" pitchFamily="34" charset="0"/>
              </a:rPr>
              <a:t> </a:t>
            </a:r>
            <a:r>
              <a:rPr lang="ru-RU" altLang="ru-RU" sz="1600" b="1">
                <a:solidFill>
                  <a:srgbClr val="C00000"/>
                </a:solidFill>
              </a:rPr>
              <a:t>приложение «Услуги РТ»</a:t>
            </a:r>
          </a:p>
          <a:p>
            <a:pPr algn="r" eaLnBrk="1" hangingPunct="1"/>
            <a:endParaRPr lang="ru-RU" altLang="ru-RU" sz="1600" b="1">
              <a:solidFill>
                <a:srgbClr val="C00000"/>
              </a:solidFill>
            </a:endParaRPr>
          </a:p>
        </p:txBody>
      </p:sp>
      <p:sp>
        <p:nvSpPr>
          <p:cNvPr id="16395" name="TextBox 8"/>
          <p:cNvSpPr txBox="1">
            <a:spLocks noChangeArrowheads="1"/>
          </p:cNvSpPr>
          <p:nvPr/>
        </p:nvSpPr>
        <p:spPr bwMode="auto">
          <a:xfrm>
            <a:off x="347663" y="-23813"/>
            <a:ext cx="8643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C00000"/>
                </a:solidFill>
              </a:rPr>
              <a:t>Способы получения электронных услуг в Республике Татарстан</a:t>
            </a:r>
          </a:p>
        </p:txBody>
      </p:sp>
      <p:pic>
        <p:nvPicPr>
          <p:cNvPr id="23" name="Рисунок 3" descr="E:\ТЕМП\mPorta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163" y="123825"/>
            <a:ext cx="1331912" cy="219868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50" name="Группа 21"/>
          <p:cNvGrpSpPr>
            <a:grpSpLocks/>
          </p:cNvGrpSpPr>
          <p:nvPr/>
        </p:nvGrpSpPr>
        <p:grpSpPr bwMode="auto">
          <a:xfrm>
            <a:off x="996950" y="833438"/>
            <a:ext cx="754063" cy="1509712"/>
            <a:chOff x="819697" y="1682276"/>
            <a:chExt cx="1757856" cy="3540125"/>
          </a:xfrm>
        </p:grpSpPr>
        <p:pic>
          <p:nvPicPr>
            <p:cNvPr id="14352" name="Picture 15" descr="http://mdata.yandex.net/i?path=b0913002021_img_id4449423988834535488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697" y="1682276"/>
              <a:ext cx="1757856" cy="354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3" name="Picture 2" descr="F:\=Work=\Презентации-доклады\Презентация МИС\Электронный Татарстан\Медведеву\фотография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343" y="2259180"/>
              <a:ext cx="1391230" cy="2506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51" name="Picture 25" descr="C:\Users\econ\Desktop\Снимок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590550"/>
            <a:ext cx="1573212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33350"/>
            <a:ext cx="8229600" cy="460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Мобильное приложение «Услуги РТ»</a:t>
            </a:r>
            <a:r>
              <a:rPr kumimoji="0" altLang="ru-RU" sz="4000" smtClean="0">
                <a:cs typeface="Arial" charset="0"/>
              </a:rPr>
              <a:t/>
            </a:r>
            <a:br>
              <a:rPr kumimoji="0" altLang="ru-RU" sz="4000" smtClean="0">
                <a:cs typeface="Arial" charset="0"/>
              </a:rPr>
            </a:br>
            <a:r>
              <a:rPr kumimoji="0" altLang="ru-RU" sz="4000" smtClean="0">
                <a:cs typeface="Arial" charset="0"/>
              </a:rPr>
              <a:t/>
            </a:r>
            <a:br>
              <a:rPr kumimoji="0" altLang="ru-RU" sz="4000" smtClean="0">
                <a:cs typeface="Arial" charset="0"/>
              </a:rPr>
            </a:br>
            <a:endParaRPr kumimoji="0" altLang="ru-RU" smtClean="0">
              <a:cs typeface="Arial" charset="0"/>
            </a:endParaRPr>
          </a:p>
        </p:txBody>
      </p:sp>
      <p:sp>
        <p:nvSpPr>
          <p:cNvPr id="17412" name="Объект 2"/>
          <p:cNvSpPr>
            <a:spLocks noGrp="1"/>
          </p:cNvSpPr>
          <p:nvPr>
            <p:ph idx="1"/>
          </p:nvPr>
        </p:nvSpPr>
        <p:spPr bwMode="auto">
          <a:xfrm>
            <a:off x="2590800" y="819150"/>
            <a:ext cx="6400800" cy="1676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altLang="ru-RU" sz="1800" b="1" dirty="0" smtClean="0">
                <a:solidFill>
                  <a:srgbClr val="17375E"/>
                </a:solidFill>
                <a:cs typeface="Arial" charset="0"/>
              </a:rPr>
              <a:t>Доступно для бесплатного скачивания устройств на платформе </a:t>
            </a:r>
            <a:r>
              <a:rPr kumimoji="0" lang="en-US" altLang="ru-RU" sz="1800" b="1" dirty="0" err="1" smtClean="0">
                <a:solidFill>
                  <a:srgbClr val="C00000"/>
                </a:solidFill>
                <a:cs typeface="Arial" charset="0"/>
              </a:rPr>
              <a:t>iOS</a:t>
            </a:r>
            <a:r>
              <a:rPr kumimoji="0" lang="en-US" altLang="ru-RU" sz="1800" b="1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kumimoji="0" altLang="ru-RU" sz="1800" b="1" dirty="0" smtClean="0">
                <a:solidFill>
                  <a:srgbClr val="C00000"/>
                </a:solidFill>
                <a:cs typeface="Arial" charset="0"/>
              </a:rPr>
              <a:t>и </a:t>
            </a:r>
            <a:r>
              <a:rPr kumimoji="0" lang="en-US" altLang="ru-RU" sz="1800" b="1" dirty="0" smtClean="0">
                <a:solidFill>
                  <a:srgbClr val="C00000"/>
                </a:solidFill>
                <a:cs typeface="Arial" charset="0"/>
              </a:rPr>
              <a:t>Android</a:t>
            </a:r>
            <a:r>
              <a:rPr kumimoji="0" altLang="ru-RU" sz="1800" b="1" dirty="0" smtClean="0">
                <a:solidFill>
                  <a:srgbClr val="17375E"/>
                </a:solidFill>
                <a:cs typeface="Arial" charset="0"/>
              </a:rPr>
              <a:t>;</a:t>
            </a:r>
          </a:p>
          <a:p>
            <a:pPr>
              <a:spcBef>
                <a:spcPct val="0"/>
              </a:spcBef>
            </a:pPr>
            <a:r>
              <a:rPr altLang="ru-RU" sz="1800" b="1" dirty="0" smtClean="0">
                <a:solidFill>
                  <a:srgbClr val="17375E"/>
                </a:solidFill>
                <a:cs typeface="Arial" charset="0"/>
              </a:rPr>
              <a:t>В 2013 году приложение скачено более </a:t>
            </a:r>
            <a:r>
              <a:rPr kumimoji="0" altLang="ru-RU" sz="1800" b="1" dirty="0" smtClean="0">
                <a:solidFill>
                  <a:srgbClr val="C00000"/>
                </a:solidFill>
                <a:cs typeface="Arial" charset="0"/>
              </a:rPr>
              <a:t>22,4 тыс. раз</a:t>
            </a:r>
            <a:r>
              <a:rPr kumimoji="0" altLang="ru-RU" sz="1800" b="1" dirty="0" smtClean="0">
                <a:solidFill>
                  <a:srgbClr val="376092"/>
                </a:solidFill>
                <a:cs typeface="Arial" charset="0"/>
              </a:rPr>
              <a:t>;</a:t>
            </a:r>
          </a:p>
          <a:p>
            <a:pPr>
              <a:spcBef>
                <a:spcPct val="0"/>
              </a:spcBef>
            </a:pPr>
            <a:r>
              <a:rPr altLang="ru-RU" sz="1800" b="1" dirty="0" smtClean="0">
                <a:solidFill>
                  <a:srgbClr val="17375E"/>
                </a:solidFill>
                <a:cs typeface="Arial" charset="0"/>
              </a:rPr>
              <a:t>Услуги, которые доступны для владельцев смартфонов:</a:t>
            </a:r>
          </a:p>
          <a:p>
            <a:endParaRPr kumimoji="0" altLang="ru-RU" sz="900" dirty="0" smtClean="0">
              <a:solidFill>
                <a:srgbClr val="376092"/>
              </a:solidFill>
              <a:cs typeface="Arial" charset="0"/>
            </a:endParaRPr>
          </a:p>
          <a:p>
            <a:pPr>
              <a:buFont typeface="Arial" charset="0"/>
              <a:buNone/>
            </a:pPr>
            <a:r>
              <a:rPr kumimoji="0" altLang="ru-RU" sz="1800" dirty="0" smtClean="0">
                <a:cs typeface="Arial" charset="0"/>
              </a:rPr>
              <a:t/>
            </a:r>
            <a:br>
              <a:rPr kumimoji="0" altLang="ru-RU" sz="1800" dirty="0" smtClean="0">
                <a:cs typeface="Arial" charset="0"/>
              </a:rPr>
            </a:br>
            <a:endParaRPr kumimoji="0" altLang="ru-RU" sz="1800" dirty="0" smtClean="0">
              <a:solidFill>
                <a:srgbClr val="376092"/>
              </a:solidFill>
              <a:cs typeface="Arial" charset="0"/>
            </a:endParaRPr>
          </a:p>
          <a:p>
            <a:endParaRPr kumimoji="0" altLang="ru-RU" sz="2000" b="1" dirty="0" smtClean="0">
              <a:solidFill>
                <a:srgbClr val="376092"/>
              </a:solidFill>
              <a:cs typeface="Arial" charset="0"/>
            </a:endParaRPr>
          </a:p>
        </p:txBody>
      </p:sp>
      <p:pic>
        <p:nvPicPr>
          <p:cNvPr id="15364" name="Рисунок 5" descr="IPhone (White) 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23900"/>
            <a:ext cx="20574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" y="1346200"/>
            <a:ext cx="1752600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 bwMode="auto">
          <a:xfrm>
            <a:off x="3200400" y="2114550"/>
            <a:ext cx="5410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>
              <a:buFont typeface="Arial" charset="0"/>
              <a:buNone/>
            </a:pPr>
            <a:r>
              <a:rPr lang="ru-RU" altLang="ru-RU" dirty="0">
                <a:solidFill>
                  <a:srgbClr val="C00000"/>
                </a:solidFill>
              </a:rPr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- оплата</a:t>
            </a:r>
            <a:r>
              <a:rPr lang="ru-RU" altLang="ru-RU" b="1" dirty="0">
                <a:solidFill>
                  <a:srgbClr val="376092"/>
                </a:solidFill>
              </a:rPr>
              <a:t> </a:t>
            </a:r>
            <a:r>
              <a:rPr kumimoji="1" lang="ru-RU" altLang="ru-RU" b="1" dirty="0">
                <a:solidFill>
                  <a:srgbClr val="17375E"/>
                </a:solidFill>
              </a:rPr>
              <a:t>штрафов за нарушения ПДД, налоговых        задолженностей, услуг ЖКХ, начислений по социальной ипотеке, задолженностей по исполнительным производствам,                 </a:t>
            </a:r>
          </a:p>
          <a:p>
            <a:pPr algn="just">
              <a:buFont typeface="Arial" charset="0"/>
              <a:buNone/>
            </a:pPr>
            <a:r>
              <a:rPr lang="ru-RU" altLang="ru-RU" b="1" dirty="0">
                <a:solidFill>
                  <a:srgbClr val="376092"/>
                </a:solidFill>
              </a:rPr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-</a:t>
            </a:r>
            <a:r>
              <a:rPr lang="ru-RU" altLang="ru-RU" b="1" dirty="0">
                <a:solidFill>
                  <a:srgbClr val="376092"/>
                </a:solidFill>
              </a:rPr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покупка электронных билетов </a:t>
            </a:r>
            <a:r>
              <a:rPr kumimoji="1" lang="ru-RU" altLang="ru-RU" b="1" dirty="0">
                <a:solidFill>
                  <a:srgbClr val="17375E"/>
                </a:solidFill>
              </a:rPr>
              <a:t>на культурно-массовые мероприятия;</a:t>
            </a:r>
          </a:p>
          <a:p>
            <a:pPr algn="just">
              <a:buFont typeface="Arial" charset="0"/>
              <a:buNone/>
            </a:pPr>
            <a:r>
              <a:rPr lang="ru-RU" altLang="ru-RU" b="1" dirty="0">
                <a:solidFill>
                  <a:srgbClr val="C00000"/>
                </a:solidFill>
              </a:rPr>
              <a:t>-</a:t>
            </a:r>
            <a:r>
              <a:rPr kumimoji="1" lang="ru-RU" altLang="ru-RU" b="1" dirty="0">
                <a:solidFill>
                  <a:srgbClr val="17375E"/>
                </a:solidFill>
              </a:rPr>
              <a:t> </a:t>
            </a:r>
            <a:r>
              <a:rPr lang="ru-RU" altLang="ru-RU" b="1" dirty="0">
                <a:solidFill>
                  <a:srgbClr val="C00000"/>
                </a:solidFill>
              </a:rPr>
              <a:t>проверка</a:t>
            </a:r>
            <a:r>
              <a:rPr kumimoji="1" lang="ru-RU" altLang="ru-RU" b="1" dirty="0">
                <a:solidFill>
                  <a:srgbClr val="17375E"/>
                </a:solidFill>
              </a:rPr>
              <a:t> очереди на постановку на учет в детский сад;</a:t>
            </a:r>
          </a:p>
          <a:p>
            <a:pPr algn="just">
              <a:buFont typeface="Arial" charset="0"/>
              <a:buNone/>
            </a:pPr>
            <a:r>
              <a:rPr lang="ru-RU" altLang="ru-RU" b="1" dirty="0">
                <a:solidFill>
                  <a:srgbClr val="C00000"/>
                </a:solidFill>
              </a:rPr>
              <a:t> - запись</a:t>
            </a:r>
            <a:r>
              <a:rPr lang="ru-RU" altLang="ru-RU" b="1" dirty="0">
                <a:solidFill>
                  <a:srgbClr val="376092"/>
                </a:solidFill>
              </a:rPr>
              <a:t> </a:t>
            </a:r>
            <a:r>
              <a:rPr kumimoji="1" lang="ru-RU" altLang="ru-RU" b="1" dirty="0">
                <a:solidFill>
                  <a:srgbClr val="17375E"/>
                </a:solidFill>
              </a:rPr>
              <a:t>на прием к врачу.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altLang="ru-RU" b="1" dirty="0"/>
              <a:t/>
            </a:r>
            <a:br>
              <a:rPr lang="ru-RU" altLang="ru-RU" b="1" dirty="0"/>
            </a:br>
            <a:endParaRPr lang="ru-RU" altLang="ru-RU" b="1" dirty="0">
              <a:solidFill>
                <a:srgbClr val="376092"/>
              </a:solidFill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ru-RU" altLang="ru-RU" sz="2000" b="1" dirty="0">
              <a:solidFill>
                <a:srgbClr val="376092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7"/>
          <p:cNvSpPr txBox="1">
            <a:spLocks noChangeArrowheads="1"/>
          </p:cNvSpPr>
          <p:nvPr/>
        </p:nvSpPr>
        <p:spPr bwMode="auto">
          <a:xfrm>
            <a:off x="609600" y="808960"/>
            <a:ext cx="6427788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sz="3600" b="1" dirty="0" smtClean="0">
                <a:solidFill>
                  <a:schemeClr val="tx2">
                    <a:lumMod val="75000"/>
                  </a:schemeClr>
                </a:solidFill>
              </a:rPr>
              <a:t>Ежемесячно</a:t>
            </a:r>
          </a:p>
          <a:p>
            <a:pPr>
              <a:defRPr/>
            </a:pPr>
            <a:r>
              <a:rPr kumimoji="0" lang="ru-RU" sz="3200" b="1" dirty="0" smtClean="0">
                <a:solidFill>
                  <a:srgbClr val="C00000"/>
                </a:solidFill>
              </a:rPr>
              <a:t>оказывается</a:t>
            </a:r>
            <a:r>
              <a:rPr kumimoji="0" lang="ru-RU" sz="3200" b="1" dirty="0" smtClean="0">
                <a:solidFill>
                  <a:srgbClr val="800000"/>
                </a:solidFill>
                <a:latin typeface="Corbel" pitchFamily="34" charset="0"/>
              </a:rPr>
              <a:t> </a:t>
            </a:r>
            <a:r>
              <a:rPr kumimoji="0" lang="ru-RU" sz="3200" b="1" dirty="0" smtClean="0">
                <a:solidFill>
                  <a:srgbClr val="C00000"/>
                </a:solidFill>
              </a:rPr>
              <a:t>более 2,2 млн. услуг:</a:t>
            </a:r>
          </a:p>
          <a:p>
            <a:pPr>
              <a:defRPr/>
            </a:pPr>
            <a:endParaRPr kumimoji="0" lang="ru-RU" sz="1600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kumimoji="0" lang="ru-RU" b="1" dirty="0" smtClean="0">
                <a:solidFill>
                  <a:srgbClr val="C00000"/>
                </a:solidFill>
              </a:rPr>
              <a:t>1,6 млн. </a:t>
            </a:r>
            <a:r>
              <a:rPr kumimoji="0" lang="ru-RU" b="1" dirty="0" smtClean="0">
                <a:solidFill>
                  <a:schemeClr val="tx2">
                    <a:lumMod val="75000"/>
                  </a:schemeClr>
                </a:solidFill>
              </a:rPr>
              <a:t>запросов</a:t>
            </a:r>
          </a:p>
          <a:p>
            <a:pPr>
              <a:defRPr/>
            </a:pPr>
            <a:r>
              <a:rPr kumimoji="0" lang="ru-RU" b="1" dirty="0" smtClean="0">
                <a:solidFill>
                  <a:srgbClr val="C00000"/>
                </a:solidFill>
              </a:rPr>
              <a:t>100 тыс. </a:t>
            </a:r>
            <a:r>
              <a:rPr kumimoji="0" lang="ru-RU" b="1" dirty="0" smtClean="0">
                <a:solidFill>
                  <a:schemeClr val="tx2">
                    <a:lumMod val="75000"/>
                  </a:schemeClr>
                </a:solidFill>
              </a:rPr>
              <a:t>заявлений</a:t>
            </a:r>
          </a:p>
          <a:p>
            <a:pPr>
              <a:defRPr/>
            </a:pPr>
            <a:r>
              <a:rPr kumimoji="0" lang="ru-RU" b="1" dirty="0" smtClean="0">
                <a:solidFill>
                  <a:srgbClr val="C00000"/>
                </a:solidFill>
              </a:rPr>
              <a:t>290</a:t>
            </a:r>
            <a:r>
              <a:rPr kumimoji="0" lang="ru-RU" b="1" dirty="0" smtClean="0">
                <a:solidFill>
                  <a:srgbClr val="800000"/>
                </a:solidFill>
              </a:rPr>
              <a:t> </a:t>
            </a:r>
            <a:r>
              <a:rPr kumimoji="0" lang="ru-RU" b="1" dirty="0" smtClean="0">
                <a:solidFill>
                  <a:srgbClr val="C00000"/>
                </a:solidFill>
              </a:rPr>
              <a:t>тыс.</a:t>
            </a:r>
            <a:r>
              <a:rPr kumimoji="0" lang="ru-RU" b="1" dirty="0" smtClean="0">
                <a:solidFill>
                  <a:srgbClr val="800000"/>
                </a:solidFill>
                <a:latin typeface="Corbel" pitchFamily="34" charset="0"/>
              </a:rPr>
              <a:t> </a:t>
            </a:r>
            <a:r>
              <a:rPr kumimoji="0" lang="ru-RU" b="1" dirty="0" smtClean="0">
                <a:solidFill>
                  <a:schemeClr val="tx2">
                    <a:lumMod val="75000"/>
                  </a:schemeClr>
                </a:solidFill>
              </a:rPr>
              <a:t>записей в очередь</a:t>
            </a:r>
          </a:p>
          <a:p>
            <a:pPr>
              <a:defRPr/>
            </a:pPr>
            <a:r>
              <a:rPr kumimoji="0" lang="ru-RU" b="1" dirty="0" smtClean="0">
                <a:solidFill>
                  <a:srgbClr val="C00000"/>
                </a:solidFill>
              </a:rPr>
              <a:t>200 тыс. </a:t>
            </a:r>
            <a:r>
              <a:rPr kumimoji="0" lang="ru-RU" b="1" dirty="0" smtClean="0">
                <a:solidFill>
                  <a:schemeClr val="tx2">
                    <a:lumMod val="75000"/>
                  </a:schemeClr>
                </a:solidFill>
              </a:rPr>
              <a:t>платежей </a:t>
            </a:r>
            <a:r>
              <a:rPr kumimoji="0" lang="ru-RU" b="1" dirty="0" smtClean="0">
                <a:solidFill>
                  <a:srgbClr val="595959"/>
                </a:solidFill>
              </a:rPr>
              <a:t/>
            </a:r>
            <a:br>
              <a:rPr kumimoji="0" lang="ru-RU" b="1" dirty="0" smtClean="0">
                <a:solidFill>
                  <a:srgbClr val="595959"/>
                </a:solidFill>
              </a:rPr>
            </a:br>
            <a:r>
              <a:rPr kumimoji="0" lang="ru-RU" b="1" dirty="0" smtClean="0">
                <a:solidFill>
                  <a:schemeClr val="tx2">
                    <a:lumMod val="75000"/>
                  </a:schemeClr>
                </a:solidFill>
              </a:rPr>
              <a:t>на сумму </a:t>
            </a:r>
            <a:r>
              <a:rPr kumimoji="0" lang="ru-RU" b="1" dirty="0" smtClean="0">
                <a:solidFill>
                  <a:srgbClr val="C00000"/>
                </a:solidFill>
              </a:rPr>
              <a:t>более 135,7 млн. руб.</a:t>
            </a:r>
          </a:p>
        </p:txBody>
      </p:sp>
      <p:sp>
        <p:nvSpPr>
          <p:cNvPr id="16387" name="TextBox 8"/>
          <p:cNvSpPr txBox="1">
            <a:spLocks noChangeArrowheads="1"/>
          </p:cNvSpPr>
          <p:nvPr/>
        </p:nvSpPr>
        <p:spPr bwMode="auto">
          <a:xfrm>
            <a:off x="76200" y="57150"/>
            <a:ext cx="899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Электронные услуги </a:t>
            </a:r>
            <a:r>
              <a:rPr lang="ru-RU" altLang="ru-RU" b="1" dirty="0"/>
              <a:t>/ </a:t>
            </a:r>
            <a:r>
              <a:rPr lang="ru-RU" altLang="ru-RU" b="1" dirty="0">
                <a:solidFill>
                  <a:srgbClr val="C00000"/>
                </a:solidFill>
              </a:rPr>
              <a:t>статистика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82575"/>
            <a:ext cx="8229600" cy="61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3600" b="1" smtClean="0">
                <a:solidFill>
                  <a:srgbClr val="C00000"/>
                </a:solidFill>
                <a:cs typeface="Arial" charset="0"/>
              </a:rPr>
              <a:t>Статистика оказания услуг в 2013 году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 bwMode="auto">
          <a:xfrm>
            <a:off x="457200" y="1200150"/>
            <a:ext cx="8229600" cy="3394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600" b="1" dirty="0" smtClean="0">
                <a:solidFill>
                  <a:srgbClr val="C00000"/>
                </a:solidFill>
                <a:cs typeface="Arial" charset="0"/>
              </a:rPr>
              <a:t>оказано 25,7 млн. </a:t>
            </a:r>
            <a:r>
              <a:rPr kumimoji="0" altLang="ru-RU" sz="2600" b="1" dirty="0" smtClean="0">
                <a:solidFill>
                  <a:srgbClr val="17375E"/>
                </a:solidFill>
                <a:cs typeface="Arial" charset="0"/>
              </a:rPr>
              <a:t>электронных услуг </a:t>
            </a:r>
            <a:br>
              <a:rPr kumimoji="0" altLang="ru-RU" sz="2600" b="1" dirty="0" smtClean="0">
                <a:solidFill>
                  <a:srgbClr val="17375E"/>
                </a:solidFill>
                <a:cs typeface="Arial" charset="0"/>
              </a:rPr>
            </a:br>
            <a:r>
              <a:rPr kumimoji="0" altLang="ru-RU" sz="2600" b="1" dirty="0" smtClean="0">
                <a:solidFill>
                  <a:srgbClr val="17375E"/>
                </a:solidFill>
                <a:cs typeface="Arial" charset="0"/>
              </a:rPr>
              <a:t>(+63% рост по сравнению с 2012 годом)</a:t>
            </a:r>
          </a:p>
          <a:p>
            <a:pPr marL="0" indent="0">
              <a:buNone/>
            </a:pPr>
            <a:endParaRPr kumimoji="0" altLang="ru-RU" sz="2600" b="1" dirty="0" smtClean="0">
              <a:solidFill>
                <a:srgbClr val="17375E"/>
              </a:solidFill>
              <a:cs typeface="Arial" charset="0"/>
            </a:endParaRPr>
          </a:p>
          <a:p>
            <a:r>
              <a:rPr kumimoji="0" altLang="ru-RU" sz="2600" b="1" dirty="0" smtClean="0">
                <a:solidFill>
                  <a:srgbClr val="C00000"/>
                </a:solidFill>
                <a:cs typeface="Arial" charset="0"/>
              </a:rPr>
              <a:t>1,6 млрд. рублей </a:t>
            </a:r>
            <a:r>
              <a:rPr kumimoji="0" altLang="ru-RU" sz="2600" b="1" dirty="0" smtClean="0">
                <a:solidFill>
                  <a:srgbClr val="17375E"/>
                </a:solidFill>
                <a:cs typeface="Arial" charset="0"/>
              </a:rPr>
              <a:t>сумма платежей через Портал</a:t>
            </a:r>
          </a:p>
          <a:p>
            <a:pPr marL="0" indent="0">
              <a:buNone/>
            </a:pPr>
            <a:endParaRPr kumimoji="0" altLang="ru-RU" sz="2600" b="1" dirty="0" smtClean="0">
              <a:solidFill>
                <a:srgbClr val="17375E"/>
              </a:solidFill>
              <a:cs typeface="Arial" charset="0"/>
            </a:endParaRPr>
          </a:p>
          <a:p>
            <a:r>
              <a:rPr kumimoji="0" altLang="ru-RU" sz="2600" b="1" dirty="0" smtClean="0">
                <a:solidFill>
                  <a:srgbClr val="C00000"/>
                </a:solidFill>
                <a:cs typeface="Arial" charset="0"/>
              </a:rPr>
              <a:t>2,5 млрд. рублей </a:t>
            </a:r>
            <a:r>
              <a:rPr kumimoji="0" altLang="ru-RU" sz="2600" b="1" dirty="0" smtClean="0">
                <a:solidFill>
                  <a:srgbClr val="17375E"/>
                </a:solidFill>
                <a:cs typeface="Arial" charset="0"/>
              </a:rPr>
              <a:t>социально экономический эффект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450" y="2773710"/>
            <a:ext cx="3907518" cy="216024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altLang="ru-RU" sz="2400" b="1" dirty="0" smtClean="0">
                <a:solidFill>
                  <a:srgbClr val="376092"/>
                </a:solidFill>
                <a:cs typeface="Arial" charset="0"/>
              </a:rPr>
              <a:t>  </a:t>
            </a:r>
            <a:r>
              <a:rPr lang="ru-RU" altLang="ru-RU" sz="2400" b="1" dirty="0" smtClean="0">
                <a:solidFill>
                  <a:schemeClr val="tx2"/>
                </a:solidFill>
                <a:cs typeface="Arial" charset="0"/>
              </a:rPr>
              <a:t>К     2018   году    оказывать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ru-RU" sz="2400" b="1" dirty="0" smtClean="0">
                <a:solidFill>
                  <a:srgbClr val="C00000"/>
                </a:solidFill>
                <a:cs typeface="Arial" charset="0"/>
              </a:rPr>
              <a:t>70% государственных услуг  </a:t>
            </a:r>
            <a:r>
              <a:rPr lang="ru-RU" altLang="ru-RU" sz="2400" b="1" dirty="0" smtClean="0">
                <a:solidFill>
                  <a:schemeClr val="tx2"/>
                </a:solidFill>
                <a:cs typeface="Arial" charset="0"/>
              </a:rPr>
              <a:t>в </a:t>
            </a:r>
            <a:r>
              <a:rPr lang="ru-RU" altLang="ru-RU" sz="2400" b="1" dirty="0">
                <a:solidFill>
                  <a:schemeClr val="tx2"/>
                </a:solidFill>
                <a:cs typeface="Arial" charset="0"/>
              </a:rPr>
              <a:t>электронном </a:t>
            </a:r>
            <a:r>
              <a:rPr lang="ru-RU" altLang="ru-RU" sz="2400" b="1" dirty="0" smtClean="0">
                <a:solidFill>
                  <a:schemeClr val="tx2"/>
                </a:solidFill>
                <a:cs typeface="Arial" charset="0"/>
              </a:rPr>
              <a:t>виде</a:t>
            </a:r>
          </a:p>
          <a:p>
            <a:pPr marL="0" indent="0" algn="just">
              <a:buNone/>
            </a:pPr>
            <a:r>
              <a:rPr lang="ru-RU" altLang="ru-RU" sz="1800" b="1" dirty="0" smtClean="0">
                <a:solidFill>
                  <a:schemeClr val="tx2"/>
                </a:solidFill>
                <a:cs typeface="Arial" charset="0"/>
              </a:rPr>
              <a:t>(Указ </a:t>
            </a:r>
            <a:r>
              <a:rPr lang="ru-RU" altLang="ru-RU" sz="1800" b="1" dirty="0">
                <a:solidFill>
                  <a:schemeClr val="tx2"/>
                </a:solidFill>
                <a:cs typeface="Arial" charset="0"/>
              </a:rPr>
              <a:t>Президента РФ от 07 мая 2013 года №601)</a:t>
            </a:r>
            <a:endParaRPr lang="ru-RU" sz="1800" b="1" dirty="0">
              <a:solidFill>
                <a:schemeClr val="tx2"/>
              </a:solidFill>
              <a:cs typeface="Arial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051435"/>
              </p:ext>
            </p:extLst>
          </p:nvPr>
        </p:nvGraphicFramePr>
        <p:xfrm>
          <a:off x="2703017" y="579807"/>
          <a:ext cx="6440983" cy="521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Объект 2"/>
          <p:cNvSpPr txBox="1">
            <a:spLocks/>
          </p:cNvSpPr>
          <p:nvPr/>
        </p:nvSpPr>
        <p:spPr>
          <a:xfrm>
            <a:off x="395536" y="898798"/>
            <a:ext cx="5776664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600" b="1" dirty="0">
                <a:solidFill>
                  <a:srgbClr val="17375E"/>
                </a:solidFill>
                <a:ea typeface="Arial" charset="0"/>
                <a:cs typeface="Arial" charset="0"/>
              </a:rPr>
              <a:t>В 2014 год увеличить количество оказываемых электронных услуг </a:t>
            </a:r>
            <a:r>
              <a:rPr lang="ru-RU" sz="2600" b="1" dirty="0" smtClean="0">
                <a:solidFill>
                  <a:srgbClr val="17375E"/>
                </a:solidFill>
                <a:ea typeface="Arial" charset="0"/>
                <a:cs typeface="Arial" charset="0"/>
              </a:rPr>
              <a:t>до </a:t>
            </a:r>
            <a:r>
              <a:rPr lang="ru-RU" sz="2800" b="1" dirty="0" smtClean="0">
                <a:solidFill>
                  <a:srgbClr val="C00000"/>
                </a:solidFill>
                <a:cs typeface="Arial" charset="0"/>
              </a:rPr>
              <a:t>40 млн.  услуг</a:t>
            </a:r>
          </a:p>
          <a:p>
            <a:pPr marL="0" indent="0" algn="just">
              <a:buNone/>
            </a:pPr>
            <a:endParaRPr lang="ru-RU" sz="2000" b="1" dirty="0" smtClean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30126" y="57150"/>
            <a:ext cx="899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/>
              <a:t>Электронные услуги </a:t>
            </a:r>
            <a:r>
              <a:rPr lang="ru-RU" altLang="ru-RU" b="1" dirty="0"/>
              <a:t>/ </a:t>
            </a:r>
            <a:r>
              <a:rPr lang="ru-RU" altLang="ru-RU" b="1" dirty="0" smtClean="0">
                <a:solidFill>
                  <a:srgbClr val="C00000"/>
                </a:solidFill>
              </a:rPr>
              <a:t>цель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394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42875" y="0"/>
            <a:ext cx="8858250" cy="954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Регистрация личного кабинета на Портале государственных и муниципальных услуг РТ</a:t>
            </a:r>
          </a:p>
        </p:txBody>
      </p:sp>
      <p:sp>
        <p:nvSpPr>
          <p:cNvPr id="18435" name="Прямоугольник 8"/>
          <p:cNvSpPr>
            <a:spLocks noChangeArrowheads="1"/>
          </p:cNvSpPr>
          <p:nvPr/>
        </p:nvSpPr>
        <p:spPr bwMode="auto">
          <a:xfrm>
            <a:off x="142875" y="803275"/>
            <a:ext cx="8715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Наберите в адресной строке браузера 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www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uslugi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tatarstan</a:t>
            </a:r>
            <a:r>
              <a:rPr lang="ru-RU" altLang="ru-RU" u="sng">
                <a:solidFill>
                  <a:srgbClr val="376092"/>
                </a:solidFill>
                <a:hlinkClick r:id="rId3"/>
              </a:rPr>
              <a:t>.</a:t>
            </a:r>
            <a:r>
              <a:rPr lang="en-US" altLang="ru-RU" u="sng">
                <a:solidFill>
                  <a:srgbClr val="376092"/>
                </a:solidFill>
                <a:hlinkClick r:id="rId3"/>
              </a:rPr>
              <a:t>ru</a:t>
            </a:r>
            <a:r>
              <a:rPr lang="ru-RU" altLang="ru-RU">
                <a:solidFill>
                  <a:srgbClr val="376092"/>
                </a:solidFill>
              </a:rPr>
              <a:t>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376092"/>
                </a:solidFill>
              </a:rPr>
              <a:t> </a:t>
            </a:r>
            <a:r>
              <a:rPr lang="ru-RU" altLang="ru-RU">
                <a:solidFill>
                  <a:srgbClr val="17375E"/>
                </a:solidFill>
              </a:rPr>
              <a:t>Введите в форме регистрации на Портале мобильный номер телефона;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Введите пароль, полученный в смс-сообщении.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33550"/>
            <a:ext cx="5715000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5943600" y="2800350"/>
            <a:ext cx="685800" cy="533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844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66950"/>
            <a:ext cx="22193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66675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Настройка личного кабинета на Портале</a:t>
            </a:r>
          </a:p>
        </p:txBody>
      </p:sp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304800" y="895350"/>
            <a:ext cx="3352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Существует 2 способа настройки личного кабинета: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1 способ – При первом входе в ЛК: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Заполнить  информацию;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Сохранить.</a:t>
            </a:r>
            <a:endParaRPr lang="ru-RU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895350"/>
            <a:ext cx="5181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23950"/>
            <a:ext cx="1752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142875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Настройка личного кабинета на Портале 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71550"/>
            <a:ext cx="5427663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5791200" y="895350"/>
            <a:ext cx="2971800" cy="1295400"/>
          </a:xfrm>
          <a:prstGeom prst="wedgeRoundRectCallout">
            <a:avLst>
              <a:gd name="adj1" fmla="val -59017"/>
              <a:gd name="adj2" fmla="val 20798"/>
              <a:gd name="adj3" fmla="val 1666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36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sz="1800" smtClean="0">
                <a:solidFill>
                  <a:srgbClr val="17375E"/>
                </a:solidFill>
              </a:rPr>
              <a:t>2ой способ настройки ЛК: </a:t>
            </a:r>
          </a:p>
          <a:p>
            <a:pPr>
              <a:buFont typeface="Arial" pitchFamily="34" charset="0"/>
              <a:buChar char="•"/>
              <a:defRPr/>
            </a:pPr>
            <a:r>
              <a:rPr kumimoji="0" lang="ru-RU" sz="1800" smtClean="0">
                <a:solidFill>
                  <a:srgbClr val="17375E"/>
                </a:solidFill>
              </a:rPr>
              <a:t>Заполнить в «Личных данных» информацию по услуге;</a:t>
            </a:r>
          </a:p>
          <a:p>
            <a:pPr>
              <a:buFont typeface="Arial" pitchFamily="34" charset="0"/>
              <a:buChar char="•"/>
              <a:defRPr/>
            </a:pPr>
            <a:r>
              <a:rPr kumimoji="0" lang="ru-RU" sz="1800" smtClean="0">
                <a:solidFill>
                  <a:srgbClr val="17375E"/>
                </a:solidFill>
              </a:rPr>
              <a:t> Сохранить.</a:t>
            </a: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20925"/>
            <a:ext cx="381000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810000" y="1504950"/>
            <a:ext cx="685800" cy="152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91200" y="3486150"/>
            <a:ext cx="762000" cy="152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71600" y="2343150"/>
            <a:ext cx="2514600" cy="11652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рямоугольник 11"/>
          <p:cNvSpPr/>
          <p:nvPr/>
        </p:nvSpPr>
        <p:spPr>
          <a:xfrm>
            <a:off x="7696200" y="3028950"/>
            <a:ext cx="914400" cy="21145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3184525"/>
            <a:ext cx="9010650" cy="195897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7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8100"/>
            <a:ext cx="90963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Востребованные услуги на Портале государственных и муниципальных услуг РТ</a:t>
            </a:r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 bwMode="auto">
          <a:xfrm>
            <a:off x="457200" y="1387475"/>
            <a:ext cx="8229600" cy="3394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Оплата штрафов за нарушение ПДД;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Оформление заграничного и гражданского паспорта;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Подача заявления на регистрацию брака; 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Подача заявления на постановку ребенка на учет в детский сад;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Оплата услуг ЖКХ;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Оплата услуг связи, интернет, телевидения;</a:t>
            </a:r>
          </a:p>
          <a:p>
            <a:pPr eaLnBrk="1" hangingPunct="1"/>
            <a:r>
              <a:rPr kumimoji="0" altLang="ru-RU" sz="2000" b="1" smtClean="0">
                <a:solidFill>
                  <a:srgbClr val="17375E"/>
                </a:solidFill>
                <a:cs typeface="Arial" charset="0"/>
              </a:rPr>
              <a:t>Оплата налогов.</a:t>
            </a:r>
          </a:p>
          <a:p>
            <a:endParaRPr kumimoji="0" altLang="ru-RU" sz="2800" b="1" smtClean="0">
              <a:solidFill>
                <a:srgbClr val="C00000"/>
              </a:solidFill>
              <a:cs typeface="Arial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-171450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Оплата</a:t>
            </a:r>
            <a:r>
              <a:rPr kumimoji="0" altLang="ru-RU" smtClean="0">
                <a:cs typeface="Arial" charset="0"/>
              </a:rPr>
              <a:t> </a:t>
            </a:r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штрафов за нарушение ПДД на Портале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671513"/>
            <a:ext cx="3757612" cy="433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5825" y="904875"/>
            <a:ext cx="3860800" cy="392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924300" y="3790950"/>
            <a:ext cx="8001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92088" y="219075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Пример оплаты услуги ЖКХ на Портале</a:t>
            </a:r>
          </a:p>
        </p:txBody>
      </p:sp>
      <p:sp>
        <p:nvSpPr>
          <p:cNvPr id="29698" name="Прямоугольник 5"/>
          <p:cNvSpPr>
            <a:spLocks noChangeArrowheads="1"/>
          </p:cNvSpPr>
          <p:nvPr/>
        </p:nvSpPr>
        <p:spPr bwMode="auto">
          <a:xfrm>
            <a:off x="152400" y="819150"/>
            <a:ext cx="5029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Введите номер лицевого счета пользователя;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Введите номер квартиры;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Введите фамилию собственника.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04988"/>
            <a:ext cx="45720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3" y="1352550"/>
            <a:ext cx="4138612" cy="312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4267200" y="2419350"/>
            <a:ext cx="685800" cy="4572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0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ЖКХ. Ввод показаний счетчиков</a:t>
            </a:r>
          </a:p>
        </p:txBody>
      </p:sp>
      <p:sp>
        <p:nvSpPr>
          <p:cNvPr id="31746" name="Прямоугольник 5"/>
          <p:cNvSpPr>
            <a:spLocks noChangeArrowheads="1"/>
          </p:cNvSpPr>
          <p:nvPr/>
        </p:nvSpPr>
        <p:spPr bwMode="auto">
          <a:xfrm>
            <a:off x="5638800" y="666750"/>
            <a:ext cx="30718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Ввод показаний счетчиков;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Просмотр показаний счетчиков за предыдущий период; 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Просмотр динамики изменения показаний.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0550"/>
            <a:ext cx="51943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66675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ЖКХ. Просмотр счет-фактуры</a:t>
            </a:r>
          </a:p>
        </p:txBody>
      </p:sp>
      <p:sp>
        <p:nvSpPr>
          <p:cNvPr id="26627" name="Прямоугольник 5"/>
          <p:cNvSpPr>
            <a:spLocks noChangeArrowheads="1"/>
          </p:cNvSpPr>
          <p:nvPr/>
        </p:nvSpPr>
        <p:spPr bwMode="auto">
          <a:xfrm>
            <a:off x="5791200" y="819150"/>
            <a:ext cx="3209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376092"/>
                </a:solidFill>
              </a:rPr>
              <a:t> </a:t>
            </a:r>
            <a:r>
              <a:rPr lang="ru-RU" altLang="ru-RU">
                <a:solidFill>
                  <a:srgbClr val="17375E"/>
                </a:solidFill>
              </a:rPr>
              <a:t>Просмотреть счет-фактуру;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Сохранить счет-фактуру; 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 Открыть счет-фактуру в отдельном окне.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850900"/>
            <a:ext cx="4967287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38350"/>
            <a:ext cx="4343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3" y="66675"/>
            <a:ext cx="8643937" cy="52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0" altLang="ru-RU" sz="2800" b="1" smtClean="0">
                <a:solidFill>
                  <a:srgbClr val="C00000"/>
                </a:solidFill>
                <a:cs typeface="Arial" charset="0"/>
              </a:rPr>
              <a:t>ЖКХ. Оплата</a:t>
            </a:r>
          </a:p>
        </p:txBody>
      </p:sp>
      <p:sp>
        <p:nvSpPr>
          <p:cNvPr id="27651" name="Прямоугольник 5"/>
          <p:cNvSpPr>
            <a:spLocks noChangeArrowheads="1"/>
          </p:cNvSpPr>
          <p:nvPr/>
        </p:nvSpPr>
        <p:spPr bwMode="auto">
          <a:xfrm>
            <a:off x="5181600" y="895350"/>
            <a:ext cx="38338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376092"/>
                </a:solidFill>
              </a:rPr>
              <a:t> </a:t>
            </a:r>
            <a:r>
              <a:rPr lang="ru-RU" altLang="ru-RU">
                <a:solidFill>
                  <a:srgbClr val="17375E"/>
                </a:solidFill>
              </a:rPr>
              <a:t>Заполните информацию о плательщике;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Оплатите услугу ЖКХ на с минимальной комиссией в 1%;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Просмотр истории платежей.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95350"/>
            <a:ext cx="4800600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08238"/>
            <a:ext cx="3810000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 txBox="1">
            <a:spLocks/>
          </p:cNvSpPr>
          <p:nvPr/>
        </p:nvSpPr>
        <p:spPr bwMode="auto">
          <a:xfrm>
            <a:off x="0" y="160338"/>
            <a:ext cx="9144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b="1">
                <a:solidFill>
                  <a:srgbClr val="C00000"/>
                </a:solidFill>
              </a:rPr>
              <a:t>Сохранение данных банковской карты </a:t>
            </a:r>
            <a:br>
              <a:rPr lang="ru-RU" altLang="ru-RU" sz="2400" b="1">
                <a:solidFill>
                  <a:srgbClr val="C00000"/>
                </a:solidFill>
              </a:rPr>
            </a:br>
            <a:endParaRPr lang="ru-RU" altLang="ru-RU" sz="2400" b="1">
              <a:solidFill>
                <a:srgbClr val="C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361950"/>
            <a:ext cx="8769350" cy="47625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2546350"/>
            <a:ext cx="65341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362325"/>
            <a:ext cx="3840163" cy="172402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 стрелкой 11"/>
          <p:cNvCxnSpPr>
            <a:cxnSpLocks noChangeShapeType="1"/>
          </p:cNvCxnSpPr>
          <p:nvPr/>
        </p:nvCxnSpPr>
        <p:spPr bwMode="auto">
          <a:xfrm flipH="1" flipV="1">
            <a:off x="2895600" y="3181350"/>
            <a:ext cx="509588" cy="185738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dash"/>
            <a:round/>
            <a:headEnd/>
            <a:tailEnd type="arrow" w="med" len="med"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79" name="Прямоугольник 12"/>
          <p:cNvSpPr>
            <a:spLocks noChangeArrowheads="1"/>
          </p:cNvSpPr>
          <p:nvPr/>
        </p:nvSpPr>
        <p:spPr bwMode="auto">
          <a:xfrm>
            <a:off x="-333375" y="4171950"/>
            <a:ext cx="36861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2000" b="1">
                <a:solidFill>
                  <a:srgbClr val="C00000"/>
                </a:solidFill>
              </a:rPr>
              <a:t>Выбор сохраненной карты </a:t>
            </a:r>
            <a:br>
              <a:rPr lang="ru-RU" altLang="ru-RU" sz="2000" b="1">
                <a:solidFill>
                  <a:srgbClr val="C00000"/>
                </a:solidFill>
              </a:rPr>
            </a:br>
            <a:r>
              <a:rPr lang="ru-RU" altLang="ru-RU" sz="2000" b="1">
                <a:solidFill>
                  <a:srgbClr val="C00000"/>
                </a:solidFill>
              </a:rPr>
              <a:t>в момент совершения </a:t>
            </a:r>
            <a:br>
              <a:rPr lang="ru-RU" altLang="ru-RU" sz="2000" b="1">
                <a:solidFill>
                  <a:srgbClr val="C00000"/>
                </a:solidFill>
              </a:rPr>
            </a:br>
            <a:r>
              <a:rPr lang="ru-RU" altLang="ru-RU" sz="2000" b="1">
                <a:solidFill>
                  <a:srgbClr val="C00000"/>
                </a:solidFill>
              </a:rPr>
              <a:t>платежных операций</a:t>
            </a:r>
          </a:p>
        </p:txBody>
      </p:sp>
      <p:pic>
        <p:nvPicPr>
          <p:cNvPr id="2868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66750"/>
            <a:ext cx="28813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42950"/>
            <a:ext cx="45958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152400" y="0"/>
            <a:ext cx="899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00000"/>
                </a:solidFill>
              </a:rPr>
              <a:t>Унифицированная оплата для всех услуг</a:t>
            </a:r>
            <a:endParaRPr lang="ru-RU" altLang="ru-RU" sz="2400">
              <a:solidFill>
                <a:srgbClr val="C00000"/>
              </a:solidFill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52550"/>
            <a:ext cx="2971800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Прямоугольник 6"/>
          <p:cNvSpPr>
            <a:spLocks noChangeArrowheads="1"/>
          </p:cNvSpPr>
          <p:nvPr/>
        </p:nvSpPr>
        <p:spPr bwMode="auto">
          <a:xfrm>
            <a:off x="4953000" y="438150"/>
            <a:ext cx="365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 Ввод данных карты;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 Подтверждение платежа;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>
                <a:solidFill>
                  <a:srgbClr val="17375E"/>
                </a:solidFill>
              </a:rPr>
              <a:t>  Просмотр квитанции;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33350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Получение гражданского и заграничного паспорта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01675"/>
            <a:ext cx="4230688" cy="3394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39938"/>
            <a:ext cx="3767138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819150"/>
            <a:ext cx="45307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Оплата госпошлины за выдачу паспорта гражданина РФ</a:t>
            </a:r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42950"/>
            <a:ext cx="2847975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42950"/>
            <a:ext cx="294163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42950"/>
            <a:ext cx="26876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1000" y="4171950"/>
            <a:ext cx="2133600" cy="68580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1. Подготовить документы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52800" y="3257550"/>
            <a:ext cx="2286000" cy="99060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cs typeface="Arial" pitchFamily="34" charset="0"/>
              </a:rPr>
              <a:t>2. Оплатить госпошлину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24600" y="3486150"/>
            <a:ext cx="2133600" cy="68580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  <a:cs typeface="Arial" pitchFamily="34" charset="0"/>
              </a:rPr>
              <a:t>3. Записаться на прием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86200" y="2571750"/>
            <a:ext cx="685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629400" y="2724150"/>
            <a:ext cx="990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14300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 Услуги ЗАГС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628650"/>
            <a:ext cx="3425825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0850" y="657225"/>
            <a:ext cx="2952750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674688"/>
            <a:ext cx="3184525" cy="433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 bwMode="auto">
          <a:xfrm>
            <a:off x="76200" y="57150"/>
            <a:ext cx="8991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Подача заявления на постановку ребенка на учет в детский сад 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19150"/>
            <a:ext cx="3733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7488" y="866775"/>
            <a:ext cx="4957762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600450" y="1504950"/>
            <a:ext cx="5715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362200" y="4705350"/>
            <a:ext cx="6858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267200" y="2571750"/>
            <a:ext cx="6858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820" name="Прямоугольник 9"/>
          <p:cNvSpPr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C00000"/>
                </a:solidFill>
              </a:rPr>
              <a:t>Детские сады. Проверка начислений и оплата родительской платы</a:t>
            </a:r>
            <a:endParaRPr lang="ru-RU" altLang="ru-RU" sz="2400">
              <a:solidFill>
                <a:srgbClr val="C00000"/>
              </a:solidFill>
            </a:endParaRPr>
          </a:p>
        </p:txBody>
      </p:sp>
      <p:pic>
        <p:nvPicPr>
          <p:cNvPr id="3482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90550"/>
            <a:ext cx="42116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7391400" y="3486150"/>
            <a:ext cx="457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482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90550"/>
            <a:ext cx="3886200" cy="451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362200" y="4705350"/>
            <a:ext cx="7620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91400" y="3486150"/>
            <a:ext cx="457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 bwMode="auto">
          <a:xfrm>
            <a:off x="152400" y="0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smtClean="0">
                <a:solidFill>
                  <a:srgbClr val="C00000"/>
                </a:solidFill>
                <a:cs typeface="Arial" charset="0"/>
              </a:rPr>
              <a:t>Проверка и оплата налоговой задолженности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0550"/>
            <a:ext cx="54673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2038350"/>
            <a:ext cx="2819400" cy="1143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95600" y="2571750"/>
            <a:ext cx="1295400" cy="609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1428750"/>
            <a:ext cx="48799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Прямоугольник 5"/>
          <p:cNvSpPr>
            <a:spLocks noChangeArrowheads="1"/>
          </p:cNvSpPr>
          <p:nvPr/>
        </p:nvSpPr>
        <p:spPr bwMode="auto">
          <a:xfrm>
            <a:off x="152400" y="3181350"/>
            <a:ext cx="38338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Заполните ИНН и Фамилию в «Личных данных»;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Проверьте наличие задолженности через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информер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Оплатите.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-247650"/>
            <a:ext cx="82296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altLang="ru-RU" sz="2400" b="1" dirty="0" smtClean="0">
                <a:solidFill>
                  <a:srgbClr val="C00000"/>
                </a:solidFill>
                <a:cs typeface="Arial" charset="0"/>
              </a:rPr>
              <a:t>Оплата</a:t>
            </a:r>
            <a:r>
              <a:rPr kumimoji="0" altLang="ru-RU" dirty="0" smtClean="0">
                <a:cs typeface="Arial" charset="0"/>
              </a:rPr>
              <a:t> </a:t>
            </a:r>
            <a:r>
              <a:rPr kumimoji="0" altLang="ru-RU" sz="2400" b="1" dirty="0" smtClean="0">
                <a:solidFill>
                  <a:srgbClr val="C00000"/>
                </a:solidFill>
                <a:cs typeface="Arial" charset="0"/>
              </a:rPr>
              <a:t>услуг связи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558800"/>
            <a:ext cx="3200400" cy="269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92475" y="635000"/>
            <a:ext cx="3033713" cy="226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584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9363" y="441325"/>
            <a:ext cx="26447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584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2952750"/>
            <a:ext cx="3886200" cy="214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6871" name="TextBox 3"/>
          <p:cNvSpPr txBox="1">
            <a:spLocks noChangeArrowheads="1"/>
          </p:cNvSpPr>
          <p:nvPr/>
        </p:nvSpPr>
        <p:spPr bwMode="auto">
          <a:xfrm>
            <a:off x="2057400" y="46990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6872" name="TextBox 8"/>
          <p:cNvSpPr txBox="1">
            <a:spLocks noChangeArrowheads="1"/>
          </p:cNvSpPr>
          <p:nvPr/>
        </p:nvSpPr>
        <p:spPr bwMode="auto">
          <a:xfrm>
            <a:off x="5562600" y="90646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6873" name="TextBox 9"/>
          <p:cNvSpPr txBox="1">
            <a:spLocks noChangeArrowheads="1"/>
          </p:cNvSpPr>
          <p:nvPr/>
        </p:nvSpPr>
        <p:spPr bwMode="auto">
          <a:xfrm>
            <a:off x="5562600" y="3671888"/>
            <a:ext cx="301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874" name="TextBox 10"/>
          <p:cNvSpPr txBox="1">
            <a:spLocks noChangeArrowheads="1"/>
          </p:cNvSpPr>
          <p:nvPr/>
        </p:nvSpPr>
        <p:spPr bwMode="auto">
          <a:xfrm>
            <a:off x="8305800" y="798513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3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3682"/>
            <a:ext cx="8229600" cy="609547"/>
          </a:xfrm>
        </p:spPr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Техническая поддержка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По </a:t>
            </a:r>
            <a:r>
              <a:rPr lang="ru-RU" b="1" dirty="0" smtClean="0">
                <a:solidFill>
                  <a:srgbClr val="002060"/>
                </a:solidFill>
              </a:rPr>
              <a:t>вопросам, возникающим при получении электронных услуг, следует </a:t>
            </a:r>
            <a:r>
              <a:rPr lang="ru-RU" b="1" dirty="0">
                <a:solidFill>
                  <a:srgbClr val="002060"/>
                </a:solidFill>
              </a:rPr>
              <a:t>обращаться в службу технической поддержки: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8(843) 5-114-115.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9583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12777</TotalTime>
  <Words>581</Words>
  <Application>Microsoft Office PowerPoint</Application>
  <PresentationFormat>Экран (16:9)</PresentationFormat>
  <Paragraphs>115</Paragraphs>
  <Slides>26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Презентация PowerPoint</vt:lpstr>
      <vt:lpstr>Презентация PowerPoint</vt:lpstr>
      <vt:lpstr>Мобильное приложение «Услуги РТ»  </vt:lpstr>
      <vt:lpstr>Презентация PowerPoint</vt:lpstr>
      <vt:lpstr>Статистика оказания услуг в 2013 году</vt:lpstr>
      <vt:lpstr>Презентация PowerPoint</vt:lpstr>
      <vt:lpstr>Регистрация личного кабинета на Портале государственных и муниципальных услуг РТ</vt:lpstr>
      <vt:lpstr>Настройка личного кабинета на Портале</vt:lpstr>
      <vt:lpstr>Настройка личного кабинета на Портале </vt:lpstr>
      <vt:lpstr>Презентация PowerPoint</vt:lpstr>
      <vt:lpstr>Востребованные услуги на Портале государственных и муниципальных услуг РТ</vt:lpstr>
      <vt:lpstr>Оплата штрафов за нарушение ПДД на Портале</vt:lpstr>
      <vt:lpstr>Пример оплаты услуги ЖКХ на Портале</vt:lpstr>
      <vt:lpstr>ЖКХ. Ввод показаний счетчиков</vt:lpstr>
      <vt:lpstr>ЖКХ. Просмотр счет-фактуры</vt:lpstr>
      <vt:lpstr>ЖКХ. Оплата</vt:lpstr>
      <vt:lpstr>Презентация PowerPoint</vt:lpstr>
      <vt:lpstr>Презентация PowerPoint</vt:lpstr>
      <vt:lpstr>Получение гражданского и заграничного паспорта</vt:lpstr>
      <vt:lpstr>Оплата госпошлины за выдачу паспорта гражданина РФ</vt:lpstr>
      <vt:lpstr> Услуги ЗАГС</vt:lpstr>
      <vt:lpstr>Подача заявления на постановку ребенка на учет в детский сад </vt:lpstr>
      <vt:lpstr>Презентация PowerPoint</vt:lpstr>
      <vt:lpstr>Проверка и оплата налоговой задолженности</vt:lpstr>
      <vt:lpstr>Оплата услуг связи</vt:lpstr>
      <vt:lpstr>Техническая поддержка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Alfiya</dc:creator>
  <cp:lastModifiedBy>Alfiya</cp:lastModifiedBy>
  <cp:revision>691</cp:revision>
  <dcterms:created xsi:type="dcterms:W3CDTF">2006-08-16T00:00:00Z</dcterms:created>
  <dcterms:modified xsi:type="dcterms:W3CDTF">2014-03-17T12:12:40Z</dcterms:modified>
</cp:coreProperties>
</file>